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74" r:id="rId7"/>
    <p:sldId id="264" r:id="rId8"/>
    <p:sldId id="266" r:id="rId9"/>
    <p:sldId id="273" r:id="rId10"/>
    <p:sldId id="270" r:id="rId11"/>
    <p:sldId id="271" r:id="rId12"/>
    <p:sldId id="272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5" d="100"/>
          <a:sy n="55" d="100"/>
        </p:scale>
        <p:origin x="614" y="4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A8FFED5-8B93-4E4D-AB60-7C2E2B51E830}" type="datetimeFigureOut">
              <a:rPr lang="en-US" smtClean="0"/>
              <a:t>04/09/2016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BD81833-00D1-4006-8167-80AEA9059341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82597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FFED5-8B93-4E4D-AB60-7C2E2B51E830}" type="datetimeFigureOut">
              <a:rPr lang="en-US" smtClean="0"/>
              <a:t>04/09/2016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81833-00D1-4006-8167-80AEA9059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591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FFED5-8B93-4E4D-AB60-7C2E2B51E830}" type="datetimeFigureOut">
              <a:rPr lang="en-US" smtClean="0"/>
              <a:t>04/09/2016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81833-00D1-4006-8167-80AEA9059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015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FFED5-8B93-4E4D-AB60-7C2E2B51E830}" type="datetimeFigureOut">
              <a:rPr lang="en-US" smtClean="0"/>
              <a:t>04/09/2016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81833-00D1-4006-8167-80AEA9059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65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A8FFED5-8B93-4E4D-AB60-7C2E2B51E830}" type="datetimeFigureOut">
              <a:rPr lang="en-US" smtClean="0"/>
              <a:t>04/09/2016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BD81833-00D1-4006-8167-80AEA9059341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7699073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FFED5-8B93-4E4D-AB60-7C2E2B51E830}" type="datetimeFigureOut">
              <a:rPr lang="en-US" smtClean="0"/>
              <a:t>04/09/2016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81833-00D1-4006-8167-80AEA9059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11477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FFED5-8B93-4E4D-AB60-7C2E2B51E830}" type="datetimeFigureOut">
              <a:rPr lang="en-US" smtClean="0"/>
              <a:t>04/09/2016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81833-00D1-4006-8167-80AEA9059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42908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FFED5-8B93-4E4D-AB60-7C2E2B51E830}" type="datetimeFigureOut">
              <a:rPr lang="en-US" smtClean="0"/>
              <a:t>04/09/2016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81833-00D1-4006-8167-80AEA9059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714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FFED5-8B93-4E4D-AB60-7C2E2B51E830}" type="datetimeFigureOut">
              <a:rPr lang="en-US" smtClean="0"/>
              <a:t>04/09/2016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81833-00D1-4006-8167-80AEA9059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495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AA8FFED5-8B93-4E4D-AB60-7C2E2B51E830}" type="datetimeFigureOut">
              <a:rPr lang="en-US" smtClean="0"/>
              <a:t>04/09/2016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ABD81833-00D1-4006-8167-80AEA905934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344800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AA8FFED5-8B93-4E4D-AB60-7C2E2B51E830}" type="datetimeFigureOut">
              <a:rPr lang="en-US" smtClean="0"/>
              <a:t>04/09/2016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ABD81833-00D1-4006-8167-80AEA9059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578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A8FFED5-8B93-4E4D-AB60-7C2E2B51E830}" type="datetimeFigureOut">
              <a:rPr lang="en-US" smtClean="0"/>
              <a:t>04/09/2016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BD81833-00D1-4006-8167-80AEA905934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0239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i4_u_6ucqnw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9245" y="2557601"/>
            <a:ext cx="10318418" cy="2235624"/>
          </a:xfrm>
        </p:spPr>
        <p:txBody>
          <a:bodyPr/>
          <a:lstStyle/>
          <a:p>
            <a:r>
              <a:rPr lang="en-US" sz="7200" dirty="0" smtClean="0"/>
              <a:t/>
            </a:r>
            <a:br>
              <a:rPr lang="en-US" sz="7200" dirty="0" smtClean="0"/>
            </a:br>
            <a:r>
              <a:rPr lang="en-US" sz="6600" dirty="0" smtClean="0"/>
              <a:t>Topic: Harlem Renaissance</a:t>
            </a:r>
            <a:br>
              <a:rPr lang="en-US" sz="6600" dirty="0" smtClean="0"/>
            </a:br>
            <a:r>
              <a:rPr lang="en-US" sz="4800" dirty="0"/>
              <a:t/>
            </a:r>
            <a:br>
              <a:rPr lang="en-US" sz="4800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77729" y="4422085"/>
            <a:ext cx="7856431" cy="162475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SS.912.A.5.10 &amp; SS.912.A.5.6</a:t>
            </a:r>
          </a:p>
          <a:p>
            <a:r>
              <a:rPr lang="en-US" sz="3600" dirty="0"/>
              <a:t/>
            </a:r>
            <a:br>
              <a:rPr lang="en-US" sz="3600" dirty="0"/>
            </a:br>
            <a:r>
              <a:rPr lang="en-US" dirty="0"/>
              <a:t>EQ: How did the Great Migration lead to the Harlem Renaissance?</a:t>
            </a:r>
          </a:p>
        </p:txBody>
      </p:sp>
    </p:spTree>
    <p:extLst>
      <p:ext uri="{BB962C8B-B14F-4D97-AF65-F5344CB8AC3E}">
        <p14:creationId xmlns:p14="http://schemas.microsoft.com/office/powerpoint/2010/main" val="200291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u="sng" dirty="0" smtClean="0"/>
              <a:t>Question 1: </a:t>
            </a:r>
            <a:r>
              <a:rPr lang="en-US" sz="4000" dirty="0" smtClean="0"/>
              <a:t>What do the philosophies of these three African American leaders suggest?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African Americans believed that racial equality could not be achieved in the United States.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Only Booker T. Washington felt that whites would accept African Americans as equal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Conditions were generally acceptable to the African American community as they were.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Frustrations with continuing inequality led African Americans to fight discrimination in different ways.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926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u="sng" dirty="0" smtClean="0"/>
              <a:t>Question 2</a:t>
            </a:r>
            <a:r>
              <a:rPr lang="en-US" sz="4000" dirty="0" smtClean="0"/>
              <a:t>: What did African-American writers, artists, and musicians hope to achieve during the Harlem renaissance?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0" indent="-457200">
              <a:buFont typeface="+mj-lt"/>
              <a:buAutoNum type="alphaUcPeriod"/>
            </a:pPr>
            <a:r>
              <a:rPr lang="en-US" sz="3200" dirty="0" smtClean="0"/>
              <a:t>To display their ability as so conscientious workers in the workplace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3200" dirty="0" smtClean="0"/>
              <a:t>To show that the pursuit of material success can often lead to tragedy.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3200" dirty="0" smtClean="0"/>
              <a:t>To demonstrate that African Americans could produce great works of literature and art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3200" dirty="0" smtClean="0"/>
              <a:t>To reveal that conditions for African Americans in the South were almost as hard as in the North.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280350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/>
              <a:t>Question 3: </a:t>
            </a:r>
            <a:r>
              <a:rPr lang="en-US" dirty="0" smtClean="0"/>
              <a:t>Why was there racial unrest in Northern cities after World War 1?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African Americans ad been given the right to vote for the first time.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African American baseball players were being allowed to play on previously all white teams.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The arrival of large numbers of immigrants from Eastern Europe caused tensions with African Americans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The migration of African Americans and returning African American veterans had created greater competition for jobs and housing. </a:t>
            </a:r>
          </a:p>
        </p:txBody>
      </p:sp>
    </p:spTree>
    <p:extLst>
      <p:ext uri="{BB962C8B-B14F-4D97-AF65-F5344CB8AC3E}">
        <p14:creationId xmlns:p14="http://schemas.microsoft.com/office/powerpoint/2010/main" val="50188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Do: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Exit Ticket: </a:t>
            </a:r>
          </a:p>
          <a:p>
            <a:pPr lvl="1"/>
            <a:r>
              <a:rPr lang="en-US" sz="3200" dirty="0" smtClean="0"/>
              <a:t>Answer this Essential Question:</a:t>
            </a:r>
          </a:p>
          <a:p>
            <a:pPr lvl="2"/>
            <a:r>
              <a:rPr lang="en-US" sz="2800" dirty="0" smtClean="0"/>
              <a:t>How did the Great Migration and the 19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Amendment impact society and decisions made by national &amp; state governments?</a:t>
            </a:r>
          </a:p>
        </p:txBody>
      </p:sp>
    </p:spTree>
    <p:extLst>
      <p:ext uri="{BB962C8B-B14F-4D97-AF65-F5344CB8AC3E}">
        <p14:creationId xmlns:p14="http://schemas.microsoft.com/office/powerpoint/2010/main" val="1828549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Bellringer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Students, answer the three questions provided to you on the half sheet at the opening of class. </a:t>
            </a:r>
            <a:r>
              <a:rPr lang="en-US" sz="2800" u="sng" dirty="0" smtClean="0"/>
              <a:t>You will have </a:t>
            </a:r>
            <a:r>
              <a:rPr lang="en-US" sz="2800" b="1" u="sng" dirty="0" smtClean="0"/>
              <a:t>5 minutes</a:t>
            </a:r>
            <a:r>
              <a:rPr lang="en-US" sz="2800" u="sng" dirty="0" smtClean="0"/>
              <a:t> to complete</a:t>
            </a:r>
            <a:r>
              <a:rPr lang="en-US" sz="2800" dirty="0" smtClean="0"/>
              <a:t>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1022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u="sng" dirty="0" smtClean="0"/>
              <a:t>Question 1: </a:t>
            </a:r>
            <a:r>
              <a:rPr lang="en-US" sz="4000" dirty="0" smtClean="0"/>
              <a:t>What do the philosophies of these three African American leaders suggest?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African Americans believed that racial equality could not be achieved in the United States.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Only Booker T. Washington felt that whites would accept African Americans as equal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Conditions were generally acceptable to the African American community as they were.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Frustrations with continuing inequality led African Americans to fight discrimination in different ways.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399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u="sng" dirty="0" smtClean="0"/>
              <a:t>Question 2</a:t>
            </a:r>
            <a:r>
              <a:rPr lang="en-US" sz="4000" dirty="0" smtClean="0"/>
              <a:t>: What did African-American writers, artists, and musicians hope to achieve during the Harlem renaissance?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0" indent="-457200">
              <a:buFont typeface="+mj-lt"/>
              <a:buAutoNum type="alphaUcPeriod"/>
            </a:pPr>
            <a:r>
              <a:rPr lang="en-US" sz="3200" dirty="0" smtClean="0"/>
              <a:t>To display their ability as so conscientious workers in the workplace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3200" dirty="0" smtClean="0"/>
              <a:t>To show that the pursuit of material success can often lead to tragedy.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3200" dirty="0" smtClean="0"/>
              <a:t>To demonstrate that African Americans could produce great works of literature and art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3200" dirty="0" smtClean="0"/>
              <a:t>To reveal that conditions for African Americans in the South were almost as hard as in the North.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68129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/>
              <a:t>Question 3: </a:t>
            </a:r>
            <a:r>
              <a:rPr lang="en-US" dirty="0" smtClean="0"/>
              <a:t>Why was there racial unrest in Northern cities after World War 1?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African Americans ad been given the right to vote for the first time.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African American baseball players were being allowed to play on previously all white teams.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The arrival of large numbers of immigrants from Eastern Europe caused tensions with African Americans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The migration of African Americans and returning African American veterans had created greater competition for jobs and housing. </a:t>
            </a:r>
          </a:p>
        </p:txBody>
      </p:sp>
    </p:spTree>
    <p:extLst>
      <p:ext uri="{BB962C8B-B14F-4D97-AF65-F5344CB8AC3E}">
        <p14:creationId xmlns:p14="http://schemas.microsoft.com/office/powerpoint/2010/main" val="2324553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great migration overview</a:t>
            </a:r>
            <a:br>
              <a:rPr lang="en-US" dirty="0" smtClean="0"/>
            </a:br>
            <a:r>
              <a:rPr lang="en-US" dirty="0" smtClean="0"/>
              <a:t>video (2:17)</a:t>
            </a:r>
            <a:endParaRPr lang="en-US" dirty="0"/>
          </a:p>
        </p:txBody>
      </p:sp>
      <p:pic>
        <p:nvPicPr>
          <p:cNvPr id="4" name="i4_u_6ucqnw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989702" y="2080956"/>
            <a:ext cx="8125452" cy="4570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1903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 - teacher led “I do”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874517"/>
            <a:ext cx="10178322" cy="3593591"/>
          </a:xfrm>
        </p:spPr>
        <p:txBody>
          <a:bodyPr>
            <a:noAutofit/>
          </a:bodyPr>
          <a:lstStyle/>
          <a:p>
            <a:r>
              <a:rPr lang="en-US" sz="2400" dirty="0" smtClean="0"/>
              <a:t>The Great Migration</a:t>
            </a:r>
          </a:p>
          <a:p>
            <a:pPr lvl="1"/>
            <a:r>
              <a:rPr lang="en-US" sz="2000" dirty="0" smtClean="0"/>
              <a:t>The Movement of African Americans from the South to the North between 1915 and 1930</a:t>
            </a:r>
          </a:p>
          <a:p>
            <a:pPr marL="1090613" lvl="1"/>
            <a:r>
              <a:rPr lang="en-US" sz="2000" dirty="0" smtClean="0"/>
              <a:t>Failure of Reconstruction and enactment of voting restrictions and other laws limiting African Americans (segregation).</a:t>
            </a:r>
          </a:p>
          <a:p>
            <a:pPr marL="1090613" lvl="1"/>
            <a:endParaRPr lang="en-US" sz="2000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Life in the North</a:t>
            </a:r>
          </a:p>
          <a:p>
            <a:pPr marL="742950" lvl="2" indent="-285750"/>
            <a:r>
              <a:rPr lang="en-US" sz="1800" dirty="0" smtClean="0"/>
              <a:t>Not perfect, but different from the South</a:t>
            </a:r>
          </a:p>
          <a:p>
            <a:pPr marL="742950" lvl="2" indent="-285750"/>
            <a:r>
              <a:rPr lang="en-US" sz="1800" dirty="0" smtClean="0"/>
              <a:t>Created businesses, neighborhoods, and political organizations</a:t>
            </a:r>
          </a:p>
          <a:p>
            <a:pPr marL="742950" lvl="2" indent="-285750"/>
            <a:r>
              <a:rPr lang="en-US" sz="1800" dirty="0" smtClean="0"/>
              <a:t>Harlem New York became a center for African American culture</a:t>
            </a:r>
          </a:p>
          <a:p>
            <a:pPr marL="1090613" lvl="1"/>
            <a:endParaRPr lang="en-US" sz="2000" dirty="0" smtClean="0"/>
          </a:p>
          <a:p>
            <a:pPr marL="457200" lvl="1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3310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Student collaborative task:</a:t>
            </a:r>
            <a:br>
              <a:rPr lang="en-US" dirty="0" smtClean="0"/>
            </a:br>
            <a:r>
              <a:rPr lang="en-US" dirty="0" smtClean="0"/>
              <a:t>“we/they do” –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800" dirty="0" smtClean="0"/>
              <a:t>In groups/pairs, Read the letters to the “Chicago Defender” and read the migration poetry &amp; songs. Complete the graphic organizer and Discuss </a:t>
            </a:r>
            <a:r>
              <a:rPr lang="en-US" sz="2800" dirty="0"/>
              <a:t>which changes in technology, society and world events were most significant and essential in setting the stage for the "Great Migration" of African Americans to the North. 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Answer the following question:</a:t>
            </a:r>
            <a:endParaRPr lang="en-US" sz="2800" dirty="0"/>
          </a:p>
          <a:p>
            <a:r>
              <a:rPr lang="en-US" sz="2800" b="1" dirty="0" smtClean="0"/>
              <a:t>Without </a:t>
            </a:r>
            <a:r>
              <a:rPr lang="en-US" sz="2800" b="1" dirty="0"/>
              <a:t>which factors would this migration not have happened</a:t>
            </a:r>
            <a:r>
              <a:rPr lang="en-US" sz="2800" dirty="0" smtClean="0"/>
              <a:t>?</a:t>
            </a:r>
          </a:p>
          <a:p>
            <a:r>
              <a:rPr lang="en-US" sz="2800" dirty="0" smtClean="0"/>
              <a:t>What role does the 19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Amendment play in the Harlem Renaissance? </a:t>
            </a:r>
          </a:p>
          <a:p>
            <a:pPr marL="457200" lvl="1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8274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3910" y="1539935"/>
            <a:ext cx="10178322" cy="1492132"/>
          </a:xfrm>
        </p:spPr>
        <p:txBody>
          <a:bodyPr/>
          <a:lstStyle/>
          <a:p>
            <a:r>
              <a:rPr lang="en-US" dirty="0" smtClean="0"/>
              <a:t>Let’s Review the </a:t>
            </a:r>
            <a:r>
              <a:rPr lang="en-US" dirty="0" err="1" smtClean="0"/>
              <a:t>Bellringer</a:t>
            </a:r>
            <a:r>
              <a:rPr lang="en-US" dirty="0" smtClean="0"/>
              <a:t> questions: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347119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TM10001106[[fn=Badge]]</Template>
  <TotalTime>797</TotalTime>
  <Words>687</Words>
  <Application>Microsoft Office PowerPoint</Application>
  <PresentationFormat>Widescreen</PresentationFormat>
  <Paragraphs>56</Paragraphs>
  <Slides>13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Gill Sans MT</vt:lpstr>
      <vt:lpstr>Impact</vt:lpstr>
      <vt:lpstr>Badge</vt:lpstr>
      <vt:lpstr> Topic: Harlem Renaissance  </vt:lpstr>
      <vt:lpstr>Bellringer</vt:lpstr>
      <vt:lpstr>Question 1: What do the philosophies of these three African American leaders suggest?</vt:lpstr>
      <vt:lpstr>Question 2: What did African-American writers, artists, and musicians hope to achieve during the Harlem renaissance?</vt:lpstr>
      <vt:lpstr>Question 3: Why was there racial unrest in Northern cities after World War 1?</vt:lpstr>
      <vt:lpstr>The great migration overview video (2:17)</vt:lpstr>
      <vt:lpstr>Background  - teacher led “I do”</vt:lpstr>
      <vt:lpstr>Student collaborative task: “we/they do” – </vt:lpstr>
      <vt:lpstr>Let’s Review the Bellringer questions:</vt:lpstr>
      <vt:lpstr>Question 1: What do the philosophies of these three African American leaders suggest?</vt:lpstr>
      <vt:lpstr>Question 2: What did African-American writers, artists, and musicians hope to achieve during the Harlem renaissance?</vt:lpstr>
      <vt:lpstr>Question 3: Why was there racial unrest in Northern cities after World War 1?</vt:lpstr>
      <vt:lpstr>You Do:</vt:lpstr>
    </vt:vector>
  </TitlesOfParts>
  <Company>Duval County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 to the Harlem Renaissance</dc:title>
  <dc:creator>Campbell, Lashawna J.</dc:creator>
  <cp:lastModifiedBy>Sacerdote, Kevin R.</cp:lastModifiedBy>
  <cp:revision>26</cp:revision>
  <dcterms:created xsi:type="dcterms:W3CDTF">2015-12-03T03:55:07Z</dcterms:created>
  <dcterms:modified xsi:type="dcterms:W3CDTF">2016-04-09T17:18:40Z</dcterms:modified>
</cp:coreProperties>
</file>